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1" r:id="rId4"/>
    <p:sldId id="260" r:id="rId5"/>
    <p:sldId id="258" r:id="rId6"/>
    <p:sldId id="259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72C2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8836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264" y="7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>
            <a:normAutofit/>
          </a:bodyPr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D79ED-3FA7-4EF8-964B-EB8BCFAB02F8}" type="datetimeFigureOut">
              <a:rPr lang="en-US" smtClean="0"/>
              <a:t>8/19/20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12CB2-7F2C-47B9-AE70-22A94B49F2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43790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D79ED-3FA7-4EF8-964B-EB8BCFAB02F8}" type="datetimeFigureOut">
              <a:rPr lang="en-US" smtClean="0"/>
              <a:t>8/19/20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12CB2-7F2C-47B9-AE70-22A94B49F2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52562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>
            <a:normAutofit/>
          </a:bodyPr>
          <a:lstStyle>
            <a:lvl1pPr algn="l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D79ED-3FA7-4EF8-964B-EB8BCFAB02F8}" type="datetimeFigureOut">
              <a:rPr lang="en-US" smtClean="0"/>
              <a:t>8/19/20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12CB2-7F2C-47B9-AE70-22A94B49F2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13463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D79ED-3FA7-4EF8-964B-EB8BCFAB02F8}" type="datetimeFigureOut">
              <a:rPr lang="en-US" smtClean="0"/>
              <a:t>8/19/20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12CB2-7F2C-47B9-AE70-22A94B49F2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32496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D79ED-3FA7-4EF8-964B-EB8BCFAB02F8}" type="datetimeFigureOut">
              <a:rPr lang="en-US" smtClean="0"/>
              <a:t>8/19/20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12CB2-7F2C-47B9-AE70-22A94B49F2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07114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D79ED-3FA7-4EF8-964B-EB8BCFAB02F8}" type="datetimeFigureOut">
              <a:rPr lang="en-US" smtClean="0"/>
              <a:t>8/19/20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12CB2-7F2C-47B9-AE70-22A94B49F2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17360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D79ED-3FA7-4EF8-964B-EB8BCFAB02F8}" type="datetimeFigureOut">
              <a:rPr lang="en-US" smtClean="0"/>
              <a:t>8/19/20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12CB2-7F2C-47B9-AE70-22A94B49F2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85542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457201"/>
            <a:ext cx="6172200" cy="540385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D79ED-3FA7-4EF8-964B-EB8BCFAB02F8}" type="datetimeFigureOut">
              <a:rPr lang="en-US" smtClean="0"/>
              <a:t>8/19/20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12CB2-7F2C-47B9-AE70-22A94B49F2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46260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457201"/>
            <a:ext cx="6172200" cy="540385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D79ED-3FA7-4EF8-964B-EB8BCFAB02F8}" type="datetimeFigureOut">
              <a:rPr lang="en-US" smtClean="0"/>
              <a:t>8/19/20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12CB2-7F2C-47B9-AE70-22A94B49F2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00549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789611"/>
            <a:ext cx="10515600" cy="43873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6D79ED-3FA7-4EF8-964B-EB8BCFAB02F8}" type="datetimeFigureOut">
              <a:rPr lang="en-US" smtClean="0"/>
              <a:t>8/19/20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F12CB2-7F2C-47B9-AE70-22A94B49F233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-610475" y="4914981"/>
            <a:ext cx="896556" cy="324395"/>
          </a:xfrm>
          <a:prstGeom prst="rect">
            <a:avLst/>
          </a:prstGeom>
        </p:spPr>
      </p:pic>
      <p:sp>
        <p:nvSpPr>
          <p:cNvPr id="8" name="TextBox 7"/>
          <p:cNvSpPr txBox="1"/>
          <p:nvPr userDrawn="1"/>
        </p:nvSpPr>
        <p:spPr>
          <a:xfrm rot="16200000">
            <a:off x="-2113768" y="2546065"/>
            <a:ext cx="3888671" cy="27699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bs-Latn-BA" sz="1200" dirty="0">
                <a:solidFill>
                  <a:schemeClr val="bg1">
                    <a:lumMod val="65000"/>
                  </a:schemeClr>
                </a:solidFill>
              </a:rPr>
              <a:t>Find</a:t>
            </a:r>
            <a:r>
              <a:rPr lang="bs-Latn-BA" sz="1200" baseline="0" dirty="0">
                <a:solidFill>
                  <a:schemeClr val="bg1">
                    <a:lumMod val="65000"/>
                  </a:schemeClr>
                </a:solidFill>
              </a:rPr>
              <a:t> m</a:t>
            </a:r>
            <a:r>
              <a:rPr lang="bs-Latn-BA" sz="1200" dirty="0">
                <a:solidFill>
                  <a:schemeClr val="bg1">
                    <a:lumMod val="65000"/>
                  </a:schemeClr>
                </a:solidFill>
              </a:rPr>
              <a:t>ore PowerPoint templates</a:t>
            </a:r>
            <a:r>
              <a:rPr lang="bs-Latn-BA" sz="1200" baseline="0" dirty="0">
                <a:solidFill>
                  <a:schemeClr val="bg1">
                    <a:lumMod val="65000"/>
                  </a:schemeClr>
                </a:solidFill>
              </a:rPr>
              <a:t> on </a:t>
            </a:r>
            <a:r>
              <a:rPr lang="bs-Latn-BA" sz="1200" b="1" baseline="0" dirty="0">
                <a:solidFill>
                  <a:schemeClr val="bg1">
                    <a:lumMod val="65000"/>
                  </a:schemeClr>
                </a:solidFill>
              </a:rPr>
              <a:t>prezentr.com</a:t>
            </a:r>
            <a:r>
              <a:rPr lang="bs-Latn-BA" sz="1200" baseline="0" dirty="0">
                <a:solidFill>
                  <a:schemeClr val="bg1">
                    <a:lumMod val="65000"/>
                  </a:schemeClr>
                </a:solidFill>
              </a:rPr>
              <a:t>!</a:t>
            </a:r>
            <a:endParaRPr lang="en-US" sz="1200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73494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rgbClr val="C72C2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1600" y="1122363"/>
            <a:ext cx="12090400" cy="2387600"/>
          </a:xfrm>
        </p:spPr>
        <p:txBody>
          <a:bodyPr>
            <a:normAutofit/>
          </a:bodyPr>
          <a:lstStyle/>
          <a:p>
            <a:r>
              <a:rPr lang="uk-UA" sz="4400" cap="all" dirty="0"/>
              <a:t>сучасні інформаційні технології у професійній діяльності</a:t>
            </a:r>
            <a:endParaRPr lang="en-IL" sz="4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r>
              <a:rPr lang="uk-UA" sz="1800" dirty="0"/>
              <a:t>Вибіркова навчальна дисципліна</a:t>
            </a:r>
            <a:endParaRPr lang="en-IL" sz="1800" dirty="0"/>
          </a:p>
          <a:p>
            <a:r>
              <a:rPr lang="uk-UA" sz="1800" dirty="0"/>
              <a:t> Освітня програма “Фармація, промислова фармація”</a:t>
            </a:r>
            <a:endParaRPr lang="en-IL" sz="1800" dirty="0"/>
          </a:p>
          <a:p>
            <a:r>
              <a:rPr lang="uk-UA" sz="1800" dirty="0"/>
              <a:t> Перший (бакалаврський) рівень вищої освіти</a:t>
            </a:r>
            <a:endParaRPr lang="en-IL" sz="1800" dirty="0"/>
          </a:p>
          <a:p>
            <a:r>
              <a:rPr lang="uk-UA" sz="1800" dirty="0"/>
              <a:t> Спеціальність 226 Фармація, промислова фармація</a:t>
            </a:r>
            <a:endParaRPr lang="en-IL" sz="1800" dirty="0"/>
          </a:p>
          <a:p>
            <a:r>
              <a:rPr lang="uk-UA" sz="1800" dirty="0"/>
              <a:t> Семестр викладання 2</a:t>
            </a:r>
            <a:endParaRPr lang="en-IL" sz="1800" dirty="0"/>
          </a:p>
          <a:p>
            <a:r>
              <a:rPr lang="uk-UA" sz="1800" dirty="0"/>
              <a:t> Група 161</a:t>
            </a:r>
            <a:endParaRPr lang="en-IL" sz="1800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13A500D8-0A41-4840-882F-F1E29BCB44C5}"/>
              </a:ext>
            </a:extLst>
          </p:cNvPr>
          <p:cNvSpPr/>
          <p:nvPr/>
        </p:nvSpPr>
        <p:spPr>
          <a:xfrm>
            <a:off x="3048000" y="1122363"/>
            <a:ext cx="6096000" cy="1027782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uk-UA" b="1" dirty="0"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Херсонський державний університет</a:t>
            </a:r>
            <a:endParaRPr lang="en-IL" sz="1600" dirty="0"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uk-UA" b="1" dirty="0"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Медичний факультет</a:t>
            </a:r>
            <a:endParaRPr lang="en-IL" sz="1600" dirty="0"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uk-UA" b="1" dirty="0"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Кафедра хімії та фармації</a:t>
            </a:r>
            <a:endParaRPr lang="en-IL" sz="16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209288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Мета Курсу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uk-UA" dirty="0"/>
              <a:t>Сформувати та розвинути у майбутніх фармацевтів  базові компетентності у галузі інформаційно-комунікаційних технологій (ІКТ) для раціонального використання сучасного програмного забезпечення загального призначення під час опрацювання інформаційних потоків  щодо професійної сфери. </a:t>
            </a:r>
            <a:endParaRPr lang="en-IL" dirty="0"/>
          </a:p>
        </p:txBody>
      </p:sp>
    </p:spTree>
    <p:extLst>
      <p:ext uri="{BB962C8B-B14F-4D97-AF65-F5344CB8AC3E}">
        <p14:creationId xmlns:p14="http://schemas.microsoft.com/office/powerpoint/2010/main" val="20599713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Завдання Курсу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uk-UA" dirty="0"/>
              <a:t>Формування та розвиток бази знань, вмінь та навичок щодо ефективного використання сучасних програмних засобів загального призначення у навчально-пізнавальної діяльності та повсякденному житті.</a:t>
            </a:r>
          </a:p>
          <a:p>
            <a:pPr marL="0" indent="0">
              <a:buNone/>
            </a:pPr>
            <a:endParaRPr lang="uk-UA" dirty="0"/>
          </a:p>
          <a:p>
            <a:pPr marL="0" indent="0">
              <a:buNone/>
            </a:pPr>
            <a:endParaRPr lang="en-IL" dirty="0"/>
          </a:p>
          <a:p>
            <a:pPr marL="0" indent="0">
              <a:buNone/>
            </a:pPr>
            <a:r>
              <a:rPr lang="uk-UA" b="1" i="1" dirty="0"/>
              <a:t>Теоретичні завдання:</a:t>
            </a:r>
            <a:endParaRPr lang="en-IL" dirty="0"/>
          </a:p>
          <a:p>
            <a:pPr lvl="0"/>
            <a:r>
              <a:rPr lang="uk-UA" dirty="0"/>
              <a:t>бути здатним до адаптації та дії у новій ситуації</a:t>
            </a:r>
            <a:endParaRPr lang="en-IL" dirty="0"/>
          </a:p>
          <a:p>
            <a:pPr lvl="0"/>
            <a:r>
              <a:rPr lang="uk-UA" dirty="0"/>
              <a:t>мати навички використання інформаційних і комунікаційних технологій</a:t>
            </a:r>
            <a:endParaRPr lang="en-IL" dirty="0"/>
          </a:p>
          <a:p>
            <a:pPr lvl="0"/>
            <a:r>
              <a:rPr lang="uk-UA" dirty="0"/>
              <a:t>про особливості  застосування комп'ютера під час розв’язання  задач у фармацевтичній сфері; </a:t>
            </a:r>
            <a:endParaRPr lang="en-IL" dirty="0"/>
          </a:p>
          <a:p>
            <a:pPr lvl="0"/>
            <a:r>
              <a:rPr lang="uk-UA" dirty="0"/>
              <a:t>можливості операційних систем та програмне забезпечення  щодо фаху; </a:t>
            </a:r>
            <a:endParaRPr lang="en-IL" dirty="0"/>
          </a:p>
          <a:p>
            <a:pPr lvl="0"/>
            <a:r>
              <a:rPr lang="uk-UA" dirty="0"/>
              <a:t>про можливості текстового процесору, зокрема  MS WORD та роботу з комплексними текстовими документами; </a:t>
            </a:r>
            <a:endParaRPr lang="en-IL" dirty="0"/>
          </a:p>
          <a:p>
            <a:pPr lvl="0"/>
            <a:r>
              <a:rPr lang="uk-UA" dirty="0"/>
              <a:t>про перспективи використання  процесору електронних таблиць MS Excel для графічного опрацювання даних; </a:t>
            </a:r>
            <a:endParaRPr lang="en-IL" dirty="0"/>
          </a:p>
          <a:p>
            <a:pPr lvl="0"/>
            <a:r>
              <a:rPr lang="uk-UA" dirty="0"/>
              <a:t>про створення  баз даних та роботу з ними у MS Access;</a:t>
            </a:r>
            <a:endParaRPr lang="en-IL" dirty="0"/>
          </a:p>
          <a:p>
            <a:pPr lvl="0"/>
            <a:r>
              <a:rPr lang="uk-UA" dirty="0"/>
              <a:t>про можливості  засобу для створення презентацій MS PowerPoint;</a:t>
            </a:r>
            <a:endParaRPr lang="en-IL" dirty="0"/>
          </a:p>
          <a:p>
            <a:pPr lvl="0"/>
            <a:r>
              <a:rPr lang="uk-UA" dirty="0"/>
              <a:t>про особливості мови HTML  для створення власних </a:t>
            </a:r>
            <a:r>
              <a:rPr lang="uk-UA" dirty="0" err="1"/>
              <a:t>Web</a:t>
            </a:r>
            <a:r>
              <a:rPr lang="uk-UA" dirty="0"/>
              <a:t>-документів та використання </a:t>
            </a:r>
            <a:r>
              <a:rPr lang="uk-UA" dirty="0" err="1"/>
              <a:t>World</a:t>
            </a:r>
            <a:r>
              <a:rPr lang="uk-UA" dirty="0"/>
              <a:t> </a:t>
            </a:r>
            <a:r>
              <a:rPr lang="uk-UA" dirty="0" err="1"/>
              <a:t>Wide</a:t>
            </a:r>
            <a:r>
              <a:rPr lang="uk-UA" dirty="0"/>
              <a:t> </a:t>
            </a:r>
            <a:r>
              <a:rPr lang="uk-UA" dirty="0" err="1"/>
              <a:t>Web</a:t>
            </a:r>
            <a:r>
              <a:rPr lang="uk-UA" dirty="0"/>
              <a:t> мережі  </a:t>
            </a:r>
            <a:r>
              <a:rPr lang="uk-UA" dirty="0" err="1"/>
              <a:t>Internet</a:t>
            </a:r>
            <a:r>
              <a:rPr lang="uk-UA" dirty="0"/>
              <a:t> з метою їх перегляду; </a:t>
            </a:r>
            <a:endParaRPr lang="en-IL" dirty="0"/>
          </a:p>
        </p:txBody>
      </p:sp>
    </p:spTree>
    <p:extLst>
      <p:ext uri="{BB962C8B-B14F-4D97-AF65-F5344CB8AC3E}">
        <p14:creationId xmlns:p14="http://schemas.microsoft.com/office/powerpoint/2010/main" val="36214953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Практичні Завдання Курсу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uk-UA" dirty="0"/>
              <a:t>створювати текстові, табличні  документи та презентації;</a:t>
            </a:r>
            <a:endParaRPr lang="en-IL" dirty="0"/>
          </a:p>
          <a:p>
            <a:pPr lvl="0"/>
            <a:r>
              <a:rPr lang="uk-UA" dirty="0"/>
              <a:t>працювати з базами даних ;</a:t>
            </a:r>
            <a:endParaRPr lang="en-IL" dirty="0"/>
          </a:p>
          <a:p>
            <a:pPr lvl="0"/>
            <a:r>
              <a:rPr lang="uk-UA" dirty="0"/>
              <a:t>відшукувати всю необхідну інформацію для власних потреб у мережі Інтернет;</a:t>
            </a:r>
            <a:endParaRPr lang="en-IL" dirty="0"/>
          </a:p>
          <a:p>
            <a:pPr lvl="0"/>
            <a:r>
              <a:rPr lang="uk-UA" dirty="0"/>
              <a:t>орієнтуватися у великої кількості  програмних продуктів для особистого використання у   сфері охорони здоров’я, зокрема у фармації;</a:t>
            </a:r>
            <a:endParaRPr lang="en-IL" dirty="0"/>
          </a:p>
          <a:p>
            <a:pPr lvl="0"/>
            <a:r>
              <a:rPr lang="uk-UA" dirty="0"/>
              <a:t>обирати потрібні для роботи </a:t>
            </a:r>
            <a:r>
              <a:rPr lang="uk-UA" dirty="0" err="1"/>
              <a:t>фармацевта</a:t>
            </a:r>
            <a:r>
              <a:rPr lang="uk-UA" dirty="0"/>
              <a:t> програмні засоби.</a:t>
            </a:r>
            <a:endParaRPr lang="en-IL" dirty="0"/>
          </a:p>
        </p:txBody>
      </p:sp>
    </p:spTree>
    <p:extLst>
      <p:ext uri="{BB962C8B-B14F-4D97-AF65-F5344CB8AC3E}">
        <p14:creationId xmlns:p14="http://schemas.microsoft.com/office/powerpoint/2010/main" val="11957703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Компетентності</a:t>
            </a:r>
            <a:endParaRPr lang="en-I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b="1" dirty="0"/>
              <a:t>ЗК</a:t>
            </a:r>
            <a:r>
              <a:rPr lang="uk-UA" b="1" baseline="-25000" dirty="0"/>
              <a:t>2</a:t>
            </a:r>
            <a:r>
              <a:rPr lang="uk-UA" b="1" dirty="0"/>
              <a:t>.</a:t>
            </a:r>
            <a:r>
              <a:rPr lang="uk-UA" dirty="0"/>
              <a:t>Здатність застосовувати знання у практичних ситуаціях.</a:t>
            </a:r>
            <a:endParaRPr lang="en-IL" dirty="0"/>
          </a:p>
          <a:p>
            <a:r>
              <a:rPr lang="uk-UA" b="1" dirty="0"/>
              <a:t>ЗК</a:t>
            </a:r>
            <a:r>
              <a:rPr lang="uk-UA" b="1" baseline="-25000" dirty="0"/>
              <a:t>4</a:t>
            </a:r>
            <a:r>
              <a:rPr lang="uk-UA" b="1" dirty="0"/>
              <a:t>. </a:t>
            </a:r>
            <a:r>
              <a:rPr lang="uk-UA" dirty="0"/>
              <a:t>Здатність до абстрактного мислення, аналізу та синтезу, </a:t>
            </a:r>
            <a:endParaRPr lang="en-IL" dirty="0"/>
          </a:p>
          <a:p>
            <a:r>
              <a:rPr lang="uk-UA" b="1" dirty="0"/>
              <a:t>ЗК</a:t>
            </a:r>
            <a:r>
              <a:rPr lang="uk-UA" b="1" baseline="-25000" dirty="0"/>
              <a:t>6</a:t>
            </a:r>
            <a:r>
              <a:rPr lang="uk-UA" b="1" dirty="0"/>
              <a:t>.</a:t>
            </a:r>
            <a:r>
              <a:rPr lang="uk-UA" dirty="0"/>
              <a:t>Знання та розуміння предметної області та розуміння професії.</a:t>
            </a:r>
            <a:endParaRPr lang="en-IL" dirty="0"/>
          </a:p>
          <a:p>
            <a:r>
              <a:rPr lang="uk-UA" b="1" dirty="0"/>
              <a:t>ЗК</a:t>
            </a:r>
            <a:r>
              <a:rPr lang="uk-UA" b="1" baseline="-25000" dirty="0"/>
              <a:t>7</a:t>
            </a:r>
            <a:r>
              <a:rPr lang="uk-UA" b="1" dirty="0"/>
              <a:t>.</a:t>
            </a:r>
            <a:r>
              <a:rPr lang="uk-UA" dirty="0"/>
              <a:t>Здатність до адаптації та дії у новій ситуації.</a:t>
            </a:r>
            <a:endParaRPr lang="en-IL" dirty="0"/>
          </a:p>
          <a:p>
            <a:r>
              <a:rPr lang="uk-UA" b="1" dirty="0"/>
              <a:t>ЗК</a:t>
            </a:r>
            <a:r>
              <a:rPr lang="uk-UA" b="1" baseline="-25000" dirty="0"/>
              <a:t>9</a:t>
            </a:r>
            <a:r>
              <a:rPr lang="uk-UA" dirty="0"/>
              <a:t>. Навички використання інформаційних і комунікаційних технологій.</a:t>
            </a:r>
            <a:endParaRPr lang="en-IL" dirty="0"/>
          </a:p>
        </p:txBody>
      </p:sp>
    </p:spTree>
    <p:extLst>
      <p:ext uri="{BB962C8B-B14F-4D97-AF65-F5344CB8AC3E}">
        <p14:creationId xmlns:p14="http://schemas.microsoft.com/office/powerpoint/2010/main" val="33124670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Програмні результати навчання </a:t>
            </a:r>
            <a:endParaRPr lang="en-I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uk-UA" b="1" dirty="0"/>
              <a:t>ПРУ 1. </a:t>
            </a:r>
            <a:r>
              <a:rPr lang="uk-UA" dirty="0"/>
              <a:t>Застосовувати знання з загальних та фахових дисциплін у професійній діяльності,  дотримуватись норм санітарно-гігієнічного режиму, вимог техніки безпеки та охорони середовища при здійснення професійної діяльності. Проводити професійну діяльність у соціальній взаємодії основаній на гуманістичних і етичних засадах; ідентифікувати майбутню професійну діяльність як соціально значущу для здоров’я людини.</a:t>
            </a:r>
            <a:endParaRPr lang="en-IL" dirty="0"/>
          </a:p>
          <a:p>
            <a:pPr marL="0" indent="0">
              <a:buNone/>
            </a:pPr>
            <a:r>
              <a:rPr lang="uk-UA" b="1" dirty="0"/>
              <a:t>ПРУ 3.</a:t>
            </a:r>
            <a:r>
              <a:rPr lang="uk-UA" dirty="0"/>
              <a:t> Аналізувати та використовувати результати самостійного пошуку, аналізу та синтезу інформації з різних джерел та отриману в результаті наукових досліджень для рішення типових завдань професійної діяльності. Виконувати професійну діяльність з використанням креативних методів та підходів. Здійснювати професійну діяльність використовуючи інформаційні технології, “Інформаційні бази даних”, системи навігації, </a:t>
            </a:r>
            <a:r>
              <a:rPr lang="uk-UA" dirty="0" err="1"/>
              <a:t>Internet</a:t>
            </a:r>
            <a:r>
              <a:rPr lang="uk-UA" dirty="0"/>
              <a:t>-ресурси, програмні засоби та інші інформаційно-комунікаційні технології.</a:t>
            </a:r>
            <a:endParaRPr lang="en-IL" dirty="0"/>
          </a:p>
          <a:p>
            <a:pPr marL="0" indent="0">
              <a:buNone/>
            </a:pPr>
            <a:r>
              <a:rPr lang="uk-UA" b="1" dirty="0"/>
              <a:t>ПРУ 4. </a:t>
            </a:r>
            <a:r>
              <a:rPr lang="uk-UA" dirty="0"/>
              <a:t>Здійснювати професійне спілкування сучасною українською літературною мовою, використовувати навички усної та письмової комунікації іноземною мовою. Дотримуватися норм спілкування у професійній взаємодії з колегами, керівництвом, споживачами, ефективно працювати у команді.</a:t>
            </a:r>
            <a:endParaRPr lang="en-IL" dirty="0"/>
          </a:p>
          <a:p>
            <a:pPr marL="0" indent="0">
              <a:buNone/>
            </a:pPr>
            <a:r>
              <a:rPr lang="uk-UA" b="1" dirty="0"/>
              <a:t>ПРК 1. </a:t>
            </a:r>
            <a:r>
              <a:rPr lang="uk-UA" dirty="0"/>
              <a:t>Здатність до фахового спілкування в діалоговому режимі з колегами. Вміння </a:t>
            </a:r>
            <a:r>
              <a:rPr lang="uk-UA" dirty="0" err="1"/>
              <a:t>коректно</a:t>
            </a:r>
            <a:r>
              <a:rPr lang="uk-UA" dirty="0"/>
              <a:t> використовувати </a:t>
            </a:r>
            <a:r>
              <a:rPr lang="uk-UA" dirty="0" err="1"/>
              <a:t>мовні</a:t>
            </a:r>
            <a:r>
              <a:rPr lang="uk-UA" dirty="0"/>
              <a:t> засоби в професійній діяльності. Вміння відображати результати своїх наукових досліджень у письмовому вигляді та здатність до презентації результатів своїх досліджень.</a:t>
            </a:r>
            <a:endParaRPr lang="en-IL" dirty="0"/>
          </a:p>
        </p:txBody>
      </p:sp>
    </p:spTree>
    <p:extLst>
      <p:ext uri="{BB962C8B-B14F-4D97-AF65-F5344CB8AC3E}">
        <p14:creationId xmlns:p14="http://schemas.microsoft.com/office/powerpoint/2010/main" val="6983730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rebuchet MS">
      <a:majorFont>
        <a:latin typeface="Trebuchet MS" panose="020B0603020202020204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C905778D-6D6A-4F45-B6E3-C576EA298037}" vid="{7D5D57E1-427C-8441-8873-2ED86A6E260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35</TotalTime>
  <Words>521</Words>
  <Application>Microsoft Macintosh PowerPoint</Application>
  <PresentationFormat>Widescreen</PresentationFormat>
  <Paragraphs>43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Times New Roman</vt:lpstr>
      <vt:lpstr>Trebuchet MS</vt:lpstr>
      <vt:lpstr>Office Theme</vt:lpstr>
      <vt:lpstr>сучасні інформаційні технології у професійній діяльності</vt:lpstr>
      <vt:lpstr>Мета Курсу</vt:lpstr>
      <vt:lpstr>Завдання Курсу</vt:lpstr>
      <vt:lpstr>Практичні Завдання Курсу</vt:lpstr>
      <vt:lpstr>Компетентності</vt:lpstr>
      <vt:lpstr>Програмні результати навчання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аналіз лікарських препаратів</dc:title>
  <dc:creator>Daniel Rechitsky</dc:creator>
  <cp:lastModifiedBy>Daniel Rechitsky</cp:lastModifiedBy>
  <cp:revision>6</cp:revision>
  <dcterms:created xsi:type="dcterms:W3CDTF">2020-07-10T09:02:11Z</dcterms:created>
  <dcterms:modified xsi:type="dcterms:W3CDTF">2020-08-19T07:43:53Z</dcterms:modified>
</cp:coreProperties>
</file>